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7" r:id="rId3"/>
    <p:sldId id="259" r:id="rId4"/>
    <p:sldId id="260" r:id="rId5"/>
    <p:sldId id="266" r:id="rId6"/>
    <p:sldId id="26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9821B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07C20-DDA2-4225-B2DA-5A5F169818FB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B93EA-F3DE-4F23-B104-F2F4F1918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89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1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61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3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77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3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68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6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0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5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17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DD6B-3FFA-4714-92E2-67E9E29919D8}" type="datetimeFigureOut">
              <a:rPr lang="cs-CZ" smtClean="0"/>
              <a:t>25.02.2021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6C7E-C011-44AF-A744-9993492B5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1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6600" b="1" dirty="0">
                <a:solidFill>
                  <a:srgbClr val="CC0000"/>
                </a:solidFill>
              </a:rPr>
              <a:t>Předmět</a:t>
            </a:r>
          </a:p>
          <a:p>
            <a:pPr marL="0" indent="0" algn="ctr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4419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  <a:solidFill>
            <a:srgbClr val="CC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965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b="1" dirty="0">
                <a:solidFill>
                  <a:srgbClr val="CC0000"/>
                </a:solidFill>
              </a:rPr>
              <a:t>je to rozvíjející větný člen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rgbClr val="CC0000"/>
                </a:solidFill>
                <a:cs typeface="Times New Roman" pitchFamily="16" charset="0"/>
              </a:rPr>
              <a:t>označuje osobu, věc nebo jev, které jsou slovesným dějem zasaženy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značí se: </a:t>
            </a:r>
            <a:r>
              <a:rPr lang="cs-CZ" sz="2800" b="1" dirty="0" err="1">
                <a:solidFill>
                  <a:srgbClr val="CC0000"/>
                </a:solidFill>
              </a:rPr>
              <a:t>Pt</a:t>
            </a:r>
            <a:endParaRPr lang="cs-CZ" sz="2800" b="1" dirty="0">
              <a:solidFill>
                <a:srgbClr val="CC0000"/>
              </a:solidFill>
            </a:endParaRP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závisí: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b="1" dirty="0">
                <a:solidFill>
                  <a:srgbClr val="CC0000"/>
                </a:solidFill>
              </a:rPr>
              <a:t>na</a:t>
            </a:r>
            <a:r>
              <a:rPr lang="cs-CZ" sz="2800" dirty="0">
                <a:solidFill>
                  <a:srgbClr val="CC0000"/>
                </a:solidFill>
              </a:rPr>
              <a:t> </a:t>
            </a:r>
            <a:r>
              <a:rPr lang="cs-CZ" sz="2800" b="1" dirty="0">
                <a:solidFill>
                  <a:srgbClr val="CC0000"/>
                </a:solidFill>
              </a:rPr>
              <a:t>slovesu a přídavném jménu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ptáme se: </a:t>
            </a:r>
            <a:r>
              <a:rPr lang="cs-CZ" sz="2800" b="1" dirty="0">
                <a:solidFill>
                  <a:srgbClr val="CC0000"/>
                </a:solidFill>
              </a:rPr>
              <a:t>všemi pádovými otázkami kromě 1 a 5. pádu</a:t>
            </a:r>
          </a:p>
          <a:p>
            <a:pPr marL="0" indent="0">
              <a:buNone/>
            </a:pPr>
            <a:endParaRPr lang="cs-CZ" sz="800" b="1" dirty="0">
              <a:solidFill>
                <a:srgbClr val="CC0000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bývá vyjádřen: </a:t>
            </a:r>
            <a:r>
              <a:rPr lang="cs-CZ" sz="2800" b="1" dirty="0">
                <a:solidFill>
                  <a:srgbClr val="CC0000"/>
                </a:solidFill>
              </a:rPr>
              <a:t>nejčastěji podstatným jménem, 			</a:t>
            </a:r>
            <a:r>
              <a:rPr lang="cs-CZ" sz="2800" b="1">
                <a:solidFill>
                  <a:srgbClr val="CC0000"/>
                </a:solidFill>
              </a:rPr>
              <a:t>                     zájmenem</a:t>
            </a:r>
            <a:r>
              <a:rPr lang="cs-CZ" sz="2800" b="1" dirty="0">
                <a:solidFill>
                  <a:srgbClr val="CC0000"/>
                </a:solidFill>
              </a:rPr>
              <a:t>, infinitivem slovesa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1084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78098"/>
          </a:xfrm>
          <a:solidFill>
            <a:srgbClr val="C0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Druhy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9685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76000"/>
              </a:lnSpc>
              <a:spcBef>
                <a:spcPts val="7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b="1" dirty="0">
              <a:solidFill>
                <a:srgbClr val="CC0000"/>
              </a:solidFill>
              <a:cs typeface="Times New Roman" pitchFamily="16" charset="0"/>
            </a:endParaRPr>
          </a:p>
          <a:p>
            <a:pPr>
              <a:lnSpc>
                <a:spcPct val="76000"/>
              </a:lnSpc>
              <a:spcBef>
                <a:spcPts val="7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holý   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                          Marcela sbírala </a:t>
            </a:r>
            <a:r>
              <a:rPr lang="cs-CZ" b="1" dirty="0">
                <a:solidFill>
                  <a:schemeClr val="bg1"/>
                </a:solidFill>
                <a:cs typeface="Times New Roman" pitchFamily="16" charset="0"/>
              </a:rPr>
              <a:t>jahody</a:t>
            </a: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.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b="1" dirty="0">
              <a:solidFill>
                <a:srgbClr val="CC0000"/>
              </a:solidFill>
              <a:cs typeface="Times New Roman" pitchFamily="16" charset="0"/>
            </a:endParaRPr>
          </a:p>
          <a:p>
            <a:pPr>
              <a:lnSpc>
                <a:spcPct val="76000"/>
              </a:lnSpc>
              <a:spcBef>
                <a:spcPts val="700"/>
              </a:spcBef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rozvitý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                          Marcela sbírala </a:t>
            </a:r>
            <a:r>
              <a:rPr lang="cs-CZ" b="1" dirty="0">
                <a:solidFill>
                  <a:schemeClr val="bg1"/>
                </a:solidFill>
                <a:cs typeface="Times New Roman" pitchFamily="16" charset="0"/>
              </a:rPr>
              <a:t>zralé jahody</a:t>
            </a: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.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b="1" dirty="0">
              <a:solidFill>
                <a:srgbClr val="CC0000"/>
              </a:solidFill>
              <a:cs typeface="Times New Roman" pitchFamily="16" charset="0"/>
            </a:endParaRPr>
          </a:p>
          <a:p>
            <a:pPr>
              <a:lnSpc>
                <a:spcPct val="76000"/>
              </a:lnSpc>
              <a:spcBef>
                <a:spcPts val="700"/>
              </a:spcBef>
              <a:buClrTx/>
              <a:buSzTx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několikanásobný                         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                          </a:t>
            </a:r>
          </a:p>
          <a:p>
            <a:pPr marL="608013" indent="-608013">
              <a:lnSpc>
                <a:spcPct val="7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				   Marcela sbírala </a:t>
            </a:r>
            <a:r>
              <a:rPr lang="cs-CZ" b="1" dirty="0">
                <a:solidFill>
                  <a:schemeClr val="bg1"/>
                </a:solidFill>
                <a:cs typeface="Times New Roman" pitchFamily="16" charset="0"/>
              </a:rPr>
              <a:t>jahody a borůvky</a:t>
            </a:r>
            <a:r>
              <a:rPr lang="cs-CZ" b="1" dirty="0">
                <a:solidFill>
                  <a:srgbClr val="CC0000"/>
                </a:solidFill>
                <a:cs typeface="Times New Roman" pitchFamily="16" charset="0"/>
              </a:rPr>
              <a:t>.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10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C0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Vyhledej předmět a urči jeho pád: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b="1" dirty="0"/>
              <a:t>Dotkl se mě. </a:t>
            </a:r>
          </a:p>
          <a:p>
            <a:pPr marL="0" indent="0">
              <a:buNone/>
            </a:pPr>
            <a:r>
              <a:rPr lang="cs-CZ" sz="3000" b="1" dirty="0"/>
              <a:t>Z tábora napsal dlouhý dopis. </a:t>
            </a:r>
          </a:p>
          <a:p>
            <a:pPr marL="0" indent="0">
              <a:buNone/>
            </a:pPr>
            <a:r>
              <a:rPr lang="cs-CZ" sz="3000" b="1" dirty="0"/>
              <a:t>Jitka zapomněla zamknout. </a:t>
            </a:r>
          </a:p>
          <a:p>
            <a:pPr marL="0" indent="0">
              <a:buNone/>
            </a:pPr>
            <a:r>
              <a:rPr lang="cs-CZ" sz="3000" b="1" dirty="0"/>
              <a:t>Vítek byl velmi podobný otci. </a:t>
            </a:r>
          </a:p>
          <a:p>
            <a:pPr marL="0" indent="0">
              <a:buNone/>
            </a:pPr>
            <a:r>
              <a:rPr lang="cs-CZ" sz="3000" b="1" dirty="0"/>
              <a:t>Ve škole jsem se seznámil s Pavlem.</a:t>
            </a:r>
          </a:p>
          <a:p>
            <a:pPr marL="0" indent="0">
              <a:buNone/>
            </a:pPr>
            <a:r>
              <a:rPr lang="cs-CZ" sz="3000" b="1" dirty="0"/>
              <a:t>Poděkoval svému učiteli.</a:t>
            </a:r>
          </a:p>
          <a:p>
            <a:pPr marL="0" indent="0">
              <a:buNone/>
            </a:pPr>
            <a:r>
              <a:rPr lang="cs-CZ" sz="3000" b="1" dirty="0"/>
              <a:t>Uvažuji o dalším studiu.</a:t>
            </a:r>
          </a:p>
          <a:p>
            <a:pPr marL="0" indent="0">
              <a:buNone/>
            </a:pPr>
            <a:r>
              <a:rPr lang="cs-CZ" sz="2800" b="1" dirty="0"/>
              <a:t>Je závislá na čokoládě. </a:t>
            </a:r>
          </a:p>
        </p:txBody>
      </p:sp>
    </p:spTree>
    <p:extLst>
      <p:ext uri="{BB962C8B-B14F-4D97-AF65-F5344CB8AC3E}">
        <p14:creationId xmlns:p14="http://schemas.microsoft.com/office/powerpoint/2010/main" val="16447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C0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Řešení: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b="1" dirty="0"/>
              <a:t>Dotkl se </a:t>
            </a:r>
            <a:r>
              <a:rPr lang="cs-CZ" sz="3000" b="1" u="sng" dirty="0"/>
              <a:t>mě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2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Z tábora napsal dlouhý </a:t>
            </a:r>
            <a:r>
              <a:rPr lang="cs-CZ" sz="3000" b="1" u="sng" dirty="0"/>
              <a:t>dopis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4</a:t>
            </a:r>
            <a:endParaRPr lang="cs-CZ" sz="3000" b="1" dirty="0">
              <a:solidFill>
                <a:srgbClr val="CC0000"/>
              </a:solidFill>
            </a:endParaRPr>
          </a:p>
          <a:p>
            <a:pPr marL="0" indent="0">
              <a:buNone/>
            </a:pPr>
            <a:r>
              <a:rPr lang="cs-CZ" sz="3000" b="1" dirty="0"/>
              <a:t>Jitka zapomněla </a:t>
            </a:r>
            <a:r>
              <a:rPr lang="cs-CZ" sz="3000" b="1" u="sng" dirty="0"/>
              <a:t>zamknout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4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Vítek byl velmi podobný </a:t>
            </a:r>
            <a:r>
              <a:rPr lang="cs-CZ" sz="3000" b="1" u="sng" dirty="0"/>
              <a:t>otci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3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Ve škole jsem se seznámil </a:t>
            </a:r>
            <a:r>
              <a:rPr lang="cs-CZ" sz="3000" b="1" u="sng" dirty="0"/>
              <a:t>s Pavlem</a:t>
            </a:r>
            <a:r>
              <a:rPr lang="cs-CZ" sz="3000" b="1" dirty="0"/>
              <a:t>. </a:t>
            </a:r>
            <a:r>
              <a:rPr lang="cs-CZ" sz="3000" b="1" dirty="0">
                <a:solidFill>
                  <a:srgbClr val="CC0000"/>
                </a:solidFill>
              </a:rPr>
              <a:t>Pt</a:t>
            </a:r>
            <a:r>
              <a:rPr lang="cs-CZ" sz="3000" b="1" baseline="-25000" dirty="0">
                <a:solidFill>
                  <a:srgbClr val="CC0000"/>
                </a:solidFill>
              </a:rPr>
              <a:t>7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Poděkoval svému </a:t>
            </a:r>
            <a:r>
              <a:rPr lang="cs-CZ" sz="3000" b="1" u="sng" dirty="0"/>
              <a:t>učiteli</a:t>
            </a:r>
            <a:r>
              <a:rPr lang="cs-CZ" sz="3000" b="1" dirty="0"/>
              <a:t>. </a:t>
            </a:r>
            <a:r>
              <a:rPr lang="cs-CZ" sz="3000" b="1" dirty="0" err="1">
                <a:solidFill>
                  <a:srgbClr val="CC0000"/>
                </a:solidFill>
              </a:rPr>
              <a:t>Pt</a:t>
            </a:r>
            <a:r>
              <a:rPr lang="cs-CZ" sz="3000" b="1" dirty="0">
                <a:solidFill>
                  <a:srgbClr val="CC0000"/>
                </a:solidFill>
              </a:rPr>
              <a:t> </a:t>
            </a:r>
            <a:r>
              <a:rPr lang="cs-CZ" sz="3000" b="1" baseline="-25000" dirty="0">
                <a:solidFill>
                  <a:srgbClr val="CC0000"/>
                </a:solidFill>
              </a:rPr>
              <a:t>3</a:t>
            </a:r>
            <a:endParaRPr lang="cs-CZ" sz="3000" b="1" dirty="0"/>
          </a:p>
          <a:p>
            <a:pPr marL="0" indent="0">
              <a:buNone/>
            </a:pPr>
            <a:r>
              <a:rPr lang="cs-CZ" sz="3000" b="1" dirty="0"/>
              <a:t>Uvažuji </a:t>
            </a:r>
            <a:r>
              <a:rPr lang="cs-CZ" sz="3000" b="1" u="sng" dirty="0"/>
              <a:t>o</a:t>
            </a:r>
            <a:r>
              <a:rPr lang="cs-CZ" sz="3000" b="1" dirty="0"/>
              <a:t> dalším </a:t>
            </a:r>
            <a:r>
              <a:rPr lang="cs-CZ" sz="3000" b="1" u="sng" dirty="0"/>
              <a:t>studiu</a:t>
            </a:r>
            <a:r>
              <a:rPr lang="cs-CZ" sz="3000" b="1" dirty="0"/>
              <a:t>. </a:t>
            </a:r>
            <a:r>
              <a:rPr lang="cs-CZ" sz="3000" b="1" dirty="0" err="1">
                <a:solidFill>
                  <a:srgbClr val="CC0000"/>
                </a:solidFill>
              </a:rPr>
              <a:t>Pt</a:t>
            </a:r>
            <a:r>
              <a:rPr lang="cs-CZ" sz="3000" b="1" dirty="0">
                <a:solidFill>
                  <a:srgbClr val="CC0000"/>
                </a:solidFill>
              </a:rPr>
              <a:t> </a:t>
            </a:r>
            <a:r>
              <a:rPr lang="cs-CZ" sz="3000" b="1" baseline="-25000" dirty="0">
                <a:solidFill>
                  <a:srgbClr val="CC0000"/>
                </a:solidFill>
              </a:rPr>
              <a:t>6</a:t>
            </a:r>
            <a:endParaRPr lang="cs-CZ" sz="3000" b="1" dirty="0"/>
          </a:p>
          <a:p>
            <a:pPr marL="0" indent="0">
              <a:buNone/>
            </a:pPr>
            <a:r>
              <a:rPr lang="cs-CZ" sz="2800" b="1" dirty="0"/>
              <a:t>Je závislá </a:t>
            </a:r>
            <a:r>
              <a:rPr lang="cs-CZ" sz="2800" b="1" u="sng" dirty="0"/>
              <a:t>na čokoládě</a:t>
            </a:r>
            <a:r>
              <a:rPr lang="cs-CZ" sz="2800" b="1" dirty="0"/>
              <a:t>. </a:t>
            </a:r>
            <a:r>
              <a:rPr lang="cs-CZ" sz="2800" b="1" dirty="0" err="1">
                <a:solidFill>
                  <a:srgbClr val="CC0000"/>
                </a:solidFill>
              </a:rPr>
              <a:t>Pt</a:t>
            </a:r>
            <a:r>
              <a:rPr lang="cs-CZ" sz="2800" b="1" dirty="0">
                <a:solidFill>
                  <a:srgbClr val="CC0000"/>
                </a:solidFill>
              </a:rPr>
              <a:t> </a:t>
            </a:r>
            <a:r>
              <a:rPr lang="cs-CZ" sz="2800" b="1" baseline="-25000" dirty="0">
                <a:solidFill>
                  <a:srgbClr val="CC0000"/>
                </a:solidFill>
              </a:rPr>
              <a:t>6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8180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Předmět, nebo příslovečné určení?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pokud se můžeme zeptat kromě pádových otázek i </a:t>
            </a:r>
            <a:r>
              <a:rPr lang="cs-CZ" sz="2800" b="1" dirty="0">
                <a:solidFill>
                  <a:srgbClr val="CC0000"/>
                </a:solidFill>
              </a:rPr>
              <a:t>jinými otázkami </a:t>
            </a:r>
            <a:r>
              <a:rPr lang="cs-CZ" sz="2800" b="1" dirty="0">
                <a:solidFill>
                  <a:schemeClr val="tx1"/>
                </a:solidFill>
              </a:rPr>
              <a:t>(např. </a:t>
            </a:r>
            <a:r>
              <a:rPr lang="cs-CZ" sz="2800" b="1" dirty="0">
                <a:solidFill>
                  <a:srgbClr val="CC0000"/>
                </a:solidFill>
              </a:rPr>
              <a:t>kde?, kdy?, kam?</a:t>
            </a:r>
            <a:r>
              <a:rPr lang="cs-CZ" sz="2800" b="1" dirty="0">
                <a:solidFill>
                  <a:schemeClr val="tx1"/>
                </a:solidFill>
              </a:rPr>
              <a:t>…) nejedná se o předmět, ale </a:t>
            </a:r>
            <a:r>
              <a:rPr lang="cs-CZ" sz="2800" b="1" u="sng" dirty="0">
                <a:solidFill>
                  <a:srgbClr val="CC0000"/>
                </a:solidFill>
              </a:rPr>
              <a:t>příslovečné určení</a:t>
            </a:r>
          </a:p>
          <a:p>
            <a:pPr marL="0" indent="0">
              <a:buNone/>
            </a:pPr>
            <a:endParaRPr lang="cs-CZ" sz="1000" b="1" dirty="0">
              <a:solidFill>
                <a:srgbClr val="CC0000"/>
              </a:solidFill>
            </a:endParaRPr>
          </a:p>
          <a:p>
            <a:pPr marL="0" indent="0" algn="ctr">
              <a:buNone/>
            </a:pPr>
            <a:r>
              <a:rPr lang="cs-CZ" sz="2800" b="1" i="1" u="sng" dirty="0"/>
              <a:t>Z tábora </a:t>
            </a:r>
            <a:r>
              <a:rPr lang="cs-CZ" sz="2800" b="1" i="1" dirty="0"/>
              <a:t>napsal dlouhý dopis. </a:t>
            </a:r>
          </a:p>
          <a:p>
            <a:pPr marL="0" indent="0">
              <a:buNone/>
            </a:pPr>
            <a:endParaRPr lang="cs-CZ" sz="1000" b="1" i="1" dirty="0"/>
          </a:p>
          <a:p>
            <a:r>
              <a:rPr lang="cs-CZ" sz="2800" b="1" dirty="0"/>
              <a:t>Z čeho? X Odkud?  (z tábora)</a:t>
            </a:r>
          </a:p>
          <a:p>
            <a:r>
              <a:rPr lang="cs-CZ" sz="2800" b="1" dirty="0"/>
              <a:t>V tomto případě má přednost otázka </a:t>
            </a:r>
            <a:r>
              <a:rPr lang="cs-CZ" sz="2800" b="1" u="sng"/>
              <a:t>odkud?</a:t>
            </a:r>
          </a:p>
          <a:p>
            <a:pPr marL="0" indent="0">
              <a:buNone/>
            </a:pPr>
            <a:endParaRPr lang="cs-CZ" sz="1000" b="1" u="sng" dirty="0"/>
          </a:p>
          <a:p>
            <a:pPr marL="0" indent="0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2800" b="1" i="1" u="sng" dirty="0"/>
              <a:t>Ve škole </a:t>
            </a:r>
            <a:r>
              <a:rPr lang="cs-CZ" sz="2800" b="1" i="1" dirty="0"/>
              <a:t>jsem se seznámil s Pavlem. </a:t>
            </a:r>
          </a:p>
          <a:p>
            <a:r>
              <a:rPr lang="cs-CZ" sz="2800" b="1" dirty="0"/>
              <a:t>V čem? X Kde? (ve škole) – přednost má otázka </a:t>
            </a:r>
            <a:r>
              <a:rPr lang="cs-CZ" sz="2800" b="1" u="sng" dirty="0"/>
              <a:t>kde?</a:t>
            </a:r>
          </a:p>
        </p:txBody>
      </p:sp>
    </p:spTree>
    <p:extLst>
      <p:ext uri="{BB962C8B-B14F-4D97-AF65-F5344CB8AC3E}">
        <p14:creationId xmlns:p14="http://schemas.microsoft.com/office/powerpoint/2010/main" val="22410152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202</TotalTime>
  <Words>273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Motiv systému Office</vt:lpstr>
      <vt:lpstr>Prezentace aplikace PowerPoint</vt:lpstr>
      <vt:lpstr>Charakteristika</vt:lpstr>
      <vt:lpstr>Druhy předmětu</vt:lpstr>
      <vt:lpstr>Vyhledej předmět a urči jeho pád:</vt:lpstr>
      <vt:lpstr>Řešení:</vt:lpstr>
      <vt:lpstr>Předmět, nebo příslovečné určení?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Světluše Pospíšilová</cp:lastModifiedBy>
  <cp:revision>24</cp:revision>
  <dcterms:created xsi:type="dcterms:W3CDTF">2013-03-24T17:36:45Z</dcterms:created>
  <dcterms:modified xsi:type="dcterms:W3CDTF">2021-02-25T09:54:44Z</dcterms:modified>
</cp:coreProperties>
</file>